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1"/>
  </p:notesMasterIdLst>
  <p:sldIdLst>
    <p:sldId id="256" r:id="rId3"/>
    <p:sldId id="261" r:id="rId4"/>
    <p:sldId id="260" r:id="rId5"/>
    <p:sldId id="259" r:id="rId6"/>
    <p:sldId id="257" r:id="rId7"/>
    <p:sldId id="258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6441F-5E68-0DDF-23BF-AFFF5AEEA42F}" v="1" dt="2024-12-22T22:34:39.785"/>
    <p1510:client id="{92D023D2-85DC-6411-0B1D-83C5A44EB908}" v="757" dt="2024-12-22T22:33:28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B4F67-2848-41D0-8CEE-BD34BB3AEC4E}" type="datetimeFigureOut"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AA86-A11D-40E0-B67A-5C2EDDF76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1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3934264" y="155526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1" y="1"/>
            <a:ext cx="2489199" cy="24891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8997" y="476250"/>
            <a:ext cx="5157031" cy="5905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516993-BDDF-41F0-93E0-ABB9AF085E4F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5371548"/>
            <a:ext cx="4943506" cy="10102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56F6C-246C-0167-0A6F-0D7FA448DF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630AE-A578-3327-1F99-AAE520E5D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01" y="1041400"/>
            <a:ext cx="5268995" cy="2387600"/>
          </a:xfrm>
        </p:spPr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orient="horz" pos="3240">
          <p15:clr>
            <a:srgbClr val="FBAE40"/>
          </p15:clr>
        </p15:guide>
        <p15:guide id="3" pos="453">
          <p15:clr>
            <a:srgbClr val="FBAE40"/>
          </p15:clr>
        </p15:guide>
        <p15:guide id="4" orient="horz" pos="450">
          <p15:clr>
            <a:srgbClr val="FBAE40"/>
          </p15:clr>
        </p15:guide>
        <p15:guide id="5" pos="10613">
          <p15:clr>
            <a:srgbClr val="FBAE40"/>
          </p15:clr>
        </p15:guide>
        <p15:guide id="6" orient="horz" pos="60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4BB9E4-E7B1-0134-AF57-AD95BB041006}"/>
              </a:ext>
            </a:extLst>
          </p:cNvPr>
          <p:cNvSpPr/>
          <p:nvPr userDrawn="1"/>
        </p:nvSpPr>
        <p:spPr>
          <a:xfrm>
            <a:off x="530" y="476248"/>
            <a:ext cx="5156502" cy="2952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789B-7346-CEC7-16A3-3B0FE2DE3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182D3-0E91-91F1-ECC7-0966F48FB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C096F-6B7A-45E7-A4B6-CD5BAF79EDB3}"/>
              </a:ext>
            </a:extLst>
          </p:cNvPr>
          <p:cNvSpPr/>
          <p:nvPr userDrawn="1"/>
        </p:nvSpPr>
        <p:spPr>
          <a:xfrm>
            <a:off x="5157032" y="467901"/>
            <a:ext cx="479425" cy="29610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CBBAE4-493F-3F66-9BA3-4B1526CEEC79}"/>
              </a:ext>
            </a:extLst>
          </p:cNvPr>
          <p:cNvSpPr/>
          <p:nvPr userDrawn="1"/>
        </p:nvSpPr>
        <p:spPr>
          <a:xfrm>
            <a:off x="5157032" y="3429000"/>
            <a:ext cx="479425" cy="295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BD6F11D-1F8D-7106-7F01-98F5C78698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" y="3428999"/>
            <a:ext cx="5157031" cy="2952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0E4CD27-9738-506D-FE10-C7E4B01642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35928" y="476247"/>
            <a:ext cx="5157031" cy="2952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B1DDC514-7359-001E-8FAE-68B46ECD30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2350" y="3975652"/>
            <a:ext cx="4293705" cy="33325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9812B0A6-88F7-0091-186C-FFD429A6D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2350" y="4373217"/>
            <a:ext cx="4293705" cy="195469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D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Click to edit Master text styles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8" y="493574"/>
            <a:ext cx="4629286" cy="208457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F4CCF5-90D2-D1A7-3002-CBBBF74651D2}"/>
              </a:ext>
            </a:extLst>
          </p:cNvPr>
          <p:cNvSpPr/>
          <p:nvPr userDrawn="1"/>
        </p:nvSpPr>
        <p:spPr>
          <a:xfrm>
            <a:off x="530" y="476248"/>
            <a:ext cx="5156502" cy="590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39BA4-3B01-3D4B-CC00-B60E645F58EB}"/>
              </a:ext>
            </a:extLst>
          </p:cNvPr>
          <p:cNvSpPr/>
          <p:nvPr userDrawn="1"/>
        </p:nvSpPr>
        <p:spPr>
          <a:xfrm rot="16200000">
            <a:off x="2546434" y="-2076579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024FD-17DE-1168-A28A-98B53E15F2F5}"/>
              </a:ext>
            </a:extLst>
          </p:cNvPr>
          <p:cNvSpPr/>
          <p:nvPr userDrawn="1"/>
        </p:nvSpPr>
        <p:spPr>
          <a:xfrm rot="16200000">
            <a:off x="2546434" y="3796578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94" y="1078276"/>
            <a:ext cx="4334933" cy="2084577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F2030FA-A93F-59AB-4A31-13C0C7B74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425" y="1078275"/>
            <a:ext cx="5156502" cy="47014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39BB8-983A-46E3-3FD4-ADA9A279C14F}"/>
              </a:ext>
            </a:extLst>
          </p:cNvPr>
          <p:cNvSpPr/>
          <p:nvPr userDrawn="1"/>
        </p:nvSpPr>
        <p:spPr>
          <a:xfrm>
            <a:off x="6005464" y="1078275"/>
            <a:ext cx="64693" cy="470145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A4A7DFF-2B05-C6AE-5B32-68541CC43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9694" y="3365656"/>
            <a:ext cx="4334933" cy="32949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8A7B04E-116D-DBAF-BC85-B6067BAA9E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694" y="3756991"/>
            <a:ext cx="4334933" cy="202273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8082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2B386F-2BB5-5A23-1C2E-2E9A1CAF3B31}"/>
              </a:ext>
            </a:extLst>
          </p:cNvPr>
          <p:cNvSpPr/>
          <p:nvPr userDrawn="1"/>
        </p:nvSpPr>
        <p:spPr>
          <a:xfrm>
            <a:off x="7041292" y="6381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18" y="476251"/>
            <a:ext cx="5997573" cy="2084577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35308A7C-49A7-E495-98ED-80210ECA64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35800" y="476251"/>
            <a:ext cx="3695699" cy="5901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055849D2-06FF-927D-5748-2ACB6F5E07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18" y="3022924"/>
            <a:ext cx="2818852" cy="383955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D1A6FE-0D92-6279-45D7-3F25B5FD249A}"/>
              </a:ext>
            </a:extLst>
          </p:cNvPr>
          <p:cNvSpPr/>
          <p:nvPr userDrawn="1"/>
        </p:nvSpPr>
        <p:spPr>
          <a:xfrm>
            <a:off x="7041292" y="3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8F2247D9-3978-61DA-2912-6A228203ED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618" y="3483149"/>
            <a:ext cx="2818851" cy="2048330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66B18C5A-2C25-D7F8-262A-D37EE426D3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27339" y="3022924"/>
            <a:ext cx="2818852" cy="383955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endParaRPr lang="en-ID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D4193A0C-AC5E-F56A-2F22-8C86BE1B4F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27339" y="3483149"/>
            <a:ext cx="2818851" cy="2048330"/>
          </a:xfrm>
          <a:prstGeom prst="rect">
            <a:avLst/>
          </a:prstGeom>
          <a:noFill/>
          <a:ln w="28575">
            <a:noFill/>
          </a:ln>
        </p:spPr>
        <p:txBody>
          <a:bodyPr lIns="90000" tIns="0" rIns="9000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300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(4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8C15-C707-2D57-1B26-93824C01FFED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CA9C726-8640-E9F4-BB57-FA6C9524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7" y="473553"/>
            <a:ext cx="3732178" cy="2742308"/>
          </a:xfrm>
        </p:spPr>
        <p:txBody>
          <a:bodyPr anchor="b">
            <a:noAutofit/>
          </a:bodyPr>
          <a:lstStyle>
            <a:lvl1pPr algn="l">
              <a:defRPr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3CC041-06B4-851D-DE62-C45E5A0F5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36328" y="975133"/>
            <a:ext cx="3186271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B239D95-9BB7-DAFB-4EA1-2B5250F8C1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78088" y="3856382"/>
            <a:ext cx="3732178" cy="2450075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9525524-1BB1-D614-0C05-6A326700FAC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3253409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F2F02D2-337D-1F08-4663-89D2054B64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34942" y="1390162"/>
            <a:ext cx="3186271" cy="18354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B89CDC8-3468-9B5A-5266-B8D3BA8A46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425673"/>
            <a:ext cx="3186271" cy="34323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3652F2-DBC7-F074-A0A7-65CF2EAD5A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78087" y="3425674"/>
            <a:ext cx="3732178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462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8C15-C707-2D57-1B26-93824C01FFED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3F2953A-B883-0D85-E0EA-820AE235FE5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81736" y="2235199"/>
            <a:ext cx="2428526" cy="40745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29A72C3-D9AE-0B15-1868-B2460024778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604591"/>
            <a:ext cx="3186271" cy="32534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99686E7-5A12-0560-62E6-8D340EF44CA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9425" y="2651554"/>
            <a:ext cx="4076245" cy="14058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5CD5C-7873-D068-D542-8BBEA3F222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9424" y="2235198"/>
            <a:ext cx="4076245" cy="360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CC35CC6-4169-ED25-3A7E-08EB0A49492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79425" y="4827750"/>
            <a:ext cx="4076245" cy="14091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3BE7A6-C9B2-EACB-896E-7CFDF019F2A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9424" y="4401468"/>
            <a:ext cx="4076245" cy="3600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E08420-6BA4-1ED0-451B-FB6FBB0BEF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36326" y="907775"/>
            <a:ext cx="3186273" cy="229041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1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76AECCC-BEAC-CF8E-EB8C-50B4678568B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36326" y="365133"/>
            <a:ext cx="3186271" cy="3589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3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B9405-D76F-ED66-13A6-AE53F556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33"/>
            <a:ext cx="6830838" cy="162270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3927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65125"/>
            <a:ext cx="6747417" cy="162270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A79BB-C888-01D5-23B7-4B9BF835D1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427" y="3468756"/>
            <a:ext cx="3186275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636329" y="0"/>
            <a:ext cx="3168603" cy="3210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4F3589-48F2-34E0-4A16-04E21FF233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9427" y="3908613"/>
            <a:ext cx="3186275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1F9334-559D-3BB3-EEBD-E165D3BE3E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036716" y="3472120"/>
            <a:ext cx="3186275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71A1A1-BA0D-8BDB-4C70-AA3BB67D5F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36716" y="3911977"/>
            <a:ext cx="3186275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F4FBC70-C26B-A4FF-ED81-064D1B7481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34404" y="3468756"/>
            <a:ext cx="3168603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677923-0E3A-F287-F753-67599CA6D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34404" y="3908613"/>
            <a:ext cx="3168603" cy="24011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02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-1" y="365125"/>
            <a:ext cx="10637079" cy="184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65125"/>
            <a:ext cx="10157653" cy="1841579"/>
          </a:xfrm>
        </p:spPr>
        <p:txBody>
          <a:bodyPr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8E84ABB-1C56-A78C-A005-DB616325D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2012" y="2571830"/>
            <a:ext cx="5925066" cy="380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79425" y="2571830"/>
            <a:ext cx="3814279" cy="38642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4E034-860A-3D4B-9537-56896FC3AE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12012" y="3012141"/>
            <a:ext cx="5925066" cy="14012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AA2D084-72CE-641B-2C57-C022ED4F74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12012" y="4575321"/>
            <a:ext cx="5925066" cy="380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ACC809F-1320-0958-CD63-F78C12BB8B2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12012" y="5015632"/>
            <a:ext cx="5925066" cy="14012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206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1" y="478125"/>
            <a:ext cx="4712012" cy="58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79" y="478125"/>
            <a:ext cx="5622348" cy="2025087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8867" y="987720"/>
            <a:ext cx="3814279" cy="488256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B46CA48-1F75-88BD-A8E6-7AB5A67527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60879" y="2551025"/>
            <a:ext cx="5622347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A1D14-66BE-760C-2542-AD0379E786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60877" y="2952377"/>
            <a:ext cx="5622347" cy="13983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396438-1CC5-5E38-B6B2-D6526959AB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60879" y="4556885"/>
            <a:ext cx="5622347" cy="36000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l">
              <a:buNone/>
              <a:defRPr sz="1300" b="1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202B219-8653-9E73-B72B-DF3184C1EF2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60877" y="4971489"/>
            <a:ext cx="5622347" cy="13983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1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00638"/>
            <a:ext cx="9887490" cy="1130853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45CFC-D919-B185-ABBB-D901F9EAFD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2407" y="3402496"/>
            <a:ext cx="3030331" cy="295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C49CC8D-8DF2-ADE5-58F4-CD423E74FA7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080987" y="3402496"/>
            <a:ext cx="3030331" cy="295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499DF7-364F-E236-6F34-E612BF919EF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09566" y="3402496"/>
            <a:ext cx="3030331" cy="2954866"/>
          </a:xfrm>
          <a:prstGeom prst="rect">
            <a:avLst/>
          </a:prstGeom>
          <a:solidFill>
            <a:schemeClr val="accent1"/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4A8D845-511D-3B11-ED9D-09F3CEF5F90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406" y="3029244"/>
            <a:ext cx="3030331" cy="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71CEDAC-AFF8-ABA3-E94B-E5994E9DA2C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80985" y="3029244"/>
            <a:ext cx="3033196" cy="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0E2AE63-087F-034D-FD01-0254684EB52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09565" y="3042496"/>
            <a:ext cx="3030331" cy="360000"/>
          </a:xfrm>
          <a:prstGeom prst="rect">
            <a:avLst/>
          </a:prstGeom>
          <a:solidFill>
            <a:schemeClr val="accent1"/>
          </a:solidFill>
        </p:spPr>
        <p:txBody>
          <a:bodyPr lIns="90000" tIns="0" rIns="90000" bIns="0" anchor="t">
            <a:no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23" indent="0">
              <a:buNone/>
              <a:defRPr sz="800"/>
            </a:lvl2pPr>
            <a:lvl3pPr marL="914446" indent="0">
              <a:buNone/>
              <a:defRPr sz="800"/>
            </a:lvl3pPr>
            <a:lvl4pPr marL="1371669" indent="0">
              <a:buNone/>
              <a:defRPr sz="800"/>
            </a:lvl4pPr>
            <a:lvl5pPr marL="1828891" indent="0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5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8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6402-58C4-7A99-9CF9-9F9615E11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478125"/>
            <a:ext cx="959908" cy="5627951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2092" y="6159084"/>
            <a:ext cx="959908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F8BE7-C823-87FE-B60E-23984E5B08AD}"/>
              </a:ext>
            </a:extLst>
          </p:cNvPr>
          <p:cNvCxnSpPr/>
          <p:nvPr userDrawn="1"/>
        </p:nvCxnSpPr>
        <p:spPr>
          <a:xfrm>
            <a:off x="11232092" y="480000"/>
            <a:ext cx="0" cy="5901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062D6-B416-7F56-6DE0-46E7AEDFFC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6418052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3" r:id="rId11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AA506-5A0C-FD86-812B-742C3B234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3575405"/>
            <a:ext cx="4943506" cy="20262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u="sng" dirty="0">
                <a:latin typeface="Franklin Gothic"/>
              </a:rPr>
              <a:t>NAME: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cs typeface="Times New Roman"/>
              </a:rPr>
              <a:t>Tushar Tyagi (1BM22CS311)</a:t>
            </a:r>
            <a:endParaRPr lang="en-GB">
              <a:latin typeface="Times New Roman"/>
              <a:ea typeface="Open Sans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ea typeface="Open Sans"/>
                <a:cs typeface="Open Sans"/>
              </a:rPr>
              <a:t>T. Likitha (1BM22CS312)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ea typeface="Open Sans"/>
                <a:cs typeface="Open Sans"/>
              </a:rPr>
              <a:t>Yashraj Sinha (1BM22CS335)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ea typeface="Open Sans"/>
                <a:cs typeface="Open Sans"/>
              </a:rPr>
              <a:t>Prateek Jana (1BM22CS356)</a:t>
            </a:r>
          </a:p>
          <a:p>
            <a:pPr>
              <a:lnSpc>
                <a:spcPct val="100000"/>
              </a:lnSpc>
            </a:pPr>
            <a:endParaRPr lang="en-GB" dirty="0">
              <a:latin typeface="Times New Roman"/>
              <a:ea typeface="Open Sans"/>
              <a:cs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6A000-B4B6-20E6-5D01-B0DEC30D64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Route Planning in Supermarkets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43BA4-B78A-FF25-2364-0BA390C382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1</a:t>
            </a:fld>
            <a:endParaRPr lang="en-ID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17964-E48D-C765-D844-46B27271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01" y="1041400"/>
            <a:ext cx="5268996" cy="2387600"/>
          </a:xfrm>
        </p:spPr>
        <p:txBody>
          <a:bodyPr/>
          <a:lstStyle/>
          <a:p>
            <a:r>
              <a:rPr lang="en-GB" dirty="0"/>
              <a:t>Route Planning in Supermarkets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7EC282-2869-EFF5-058D-FD0499DF056B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AFB711-9864-0AD1-5C2F-26E9080F0EA4}"/>
              </a:ext>
            </a:extLst>
          </p:cNvPr>
          <p:cNvSpPr txBox="1">
            <a:spLocks/>
          </p:cNvSpPr>
          <p:nvPr/>
        </p:nvSpPr>
        <p:spPr>
          <a:xfrm>
            <a:off x="477611" y="5596519"/>
            <a:ext cx="4943506" cy="1128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4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u="sng" dirty="0">
                <a:latin typeface="Franklin Gothic"/>
              </a:rPr>
              <a:t>Presented to: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cs typeface="Times New Roman"/>
              </a:rPr>
              <a:t>Prameetha Pai</a:t>
            </a:r>
            <a:endParaRPr lang="en-GB" dirty="0">
              <a:latin typeface="Times New Roman"/>
              <a:ea typeface="Open Sans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/>
                <a:ea typeface="Open Sans"/>
                <a:cs typeface="Times New Roman"/>
              </a:rPr>
              <a:t>Assistant Professor</a:t>
            </a:r>
          </a:p>
          <a:p>
            <a:pPr>
              <a:lnSpc>
                <a:spcPct val="100000"/>
              </a:lnSpc>
            </a:pPr>
            <a:endParaRPr lang="en-GB" dirty="0">
              <a:latin typeface="Times New Roman"/>
              <a:ea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lang="en-GB" dirty="0">
              <a:latin typeface="Times New Roman"/>
              <a:ea typeface="Open Sans"/>
              <a:cs typeface="Open San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226B-8249-E95E-A24F-EAD3C1D8A4D4}"/>
              </a:ext>
            </a:extLst>
          </p:cNvPr>
          <p:cNvCxnSpPr/>
          <p:nvPr/>
        </p:nvCxnSpPr>
        <p:spPr>
          <a:xfrm flipV="1">
            <a:off x="259579" y="5496107"/>
            <a:ext cx="4733470" cy="1995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4BF438-53BB-51F1-3337-C08E3A03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1" y="645885"/>
            <a:ext cx="5266869" cy="59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25E0E-7DED-2DCD-B57A-EF32AF23E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A2FA3-C234-6EFD-9F3C-1A82F99B5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2</a:t>
            </a:fld>
            <a:endParaRPr lang="en-ID" dirty="0"/>
          </a:p>
        </p:txBody>
      </p:sp>
      <p:pic>
        <p:nvPicPr>
          <p:cNvPr id="10" name="Picture Placeholder 9" descr="A person holding a brown bag&#10;&#10;Description automatically generated">
            <a:extLst>
              <a:ext uri="{FF2B5EF4-FFF2-40B4-BE49-F238E27FC236}">
                <a16:creationId xmlns:a16="http://schemas.microsoft.com/office/drawing/2014/main" id="{E6703F8C-D42A-4F5D-93BA-1626C0382CA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6" b="46"/>
          <a:stretch/>
        </p:blipFill>
        <p:spPr>
          <a:xfrm>
            <a:off x="5635625" y="476250"/>
            <a:ext cx="5156835" cy="29527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8FD17-F3BB-C548-8F10-BC69E12A2D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4564" y="2152295"/>
            <a:ext cx="4293705" cy="342325"/>
          </a:xfrm>
        </p:spPr>
        <p:txBody>
          <a:bodyPr/>
          <a:lstStyle/>
          <a:p>
            <a:r>
              <a:rPr lang="en-US" u="sng" dirty="0"/>
              <a:t>CHALLENGES FACED BY SHOPPERS</a:t>
            </a:r>
            <a:endParaRPr lang="en-US" u="sng" dirty="0">
              <a:ea typeface="Open Sans"/>
              <a:cs typeface="Open San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8F25DA-20E3-D1BE-DF1D-8CC0DBFA1D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4564" y="2549860"/>
            <a:ext cx="4293705" cy="1972838"/>
          </a:xfrm>
        </p:spPr>
        <p:txBody>
          <a:bodyPr/>
          <a:lstStyle/>
          <a:p>
            <a:r>
              <a:rPr lang="en-US"/>
              <a:t>Customers often find supermarkets overwhelming due to layout complexity, leading to inefficient shopping experiences and longer times spent in stores.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C07EFA-FB1F-7244-D925-D07BBBDF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8" y="484503"/>
            <a:ext cx="4674643" cy="1467720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A7EA6-745E-1055-C80D-E43A89F99F66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46533-F758-339C-9333-EB52141E0CE6}"/>
              </a:ext>
            </a:extLst>
          </p:cNvPr>
          <p:cNvSpPr txBox="1"/>
          <p:nvPr/>
        </p:nvSpPr>
        <p:spPr>
          <a:xfrm>
            <a:off x="6007412" y="3624842"/>
            <a:ext cx="483930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Scenario: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 customer visits a supermarket in a hurry with a list of items to buy.</a:t>
            </a:r>
            <a:endParaRPr lang="en-US" sz="1600">
              <a:latin typeface="Times New Roman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Goal: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Optimize the shopping route to minimize the total time spent.</a:t>
            </a:r>
            <a:endParaRPr lang="en-US" sz="1600" dirty="0">
              <a:latin typeface="Times New Roman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Constraints: </a:t>
            </a:r>
            <a:endParaRPr lang="en-US" sz="1600" dirty="0"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latin typeface="Times New Roman"/>
                <a:ea typeface="+mn-lt"/>
                <a:cs typeface="+mn-lt"/>
              </a:rPr>
              <a:t>Navigate through predefined sections of the supermarket.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latin typeface="Times New Roman"/>
                <a:ea typeface="+mn-lt"/>
                <a:cs typeface="+mn-lt"/>
              </a:rPr>
              <a:t>Start at the entrance and finish at the checkout.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latin typeface="Times New Roman"/>
                <a:ea typeface="+mn-lt"/>
                <a:cs typeface="+mn-lt"/>
              </a:rPr>
              <a:t>Pick items only from specified sections.</a:t>
            </a:r>
            <a:endParaRPr lang="en-US" sz="1600" dirty="0">
              <a:latin typeface="Times New Roman"/>
              <a:ea typeface="Open Sans"/>
              <a:cs typeface="Open Sans"/>
            </a:endParaRPr>
          </a:p>
          <a:p>
            <a:pPr algn="l"/>
            <a:endParaRPr lang="en-US" sz="1600" dirty="0">
              <a:latin typeface="Times New Roman"/>
              <a:ea typeface="Open Sans"/>
              <a:cs typeface="Open Sans"/>
            </a:endParaRPr>
          </a:p>
        </p:txBody>
      </p:sp>
      <p:pic>
        <p:nvPicPr>
          <p:cNvPr id="16" name="Picture 15" descr="A person looking at a watch&#10;&#10;Description automatically generated">
            <a:extLst>
              <a:ext uri="{FF2B5EF4-FFF2-40B4-BE49-F238E27FC236}">
                <a16:creationId xmlns:a16="http://schemas.microsoft.com/office/drawing/2014/main" id="{75FE187B-DBF4-3C4C-CF26-1001A0A6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1" y="3539671"/>
            <a:ext cx="1719944" cy="1719944"/>
          </a:xfrm>
          <a:prstGeom prst="rect">
            <a:avLst/>
          </a:prstGeom>
        </p:spPr>
      </p:pic>
      <p:pic>
        <p:nvPicPr>
          <p:cNvPr id="17" name="Picture 16" descr="A person looking at his watch&#10;&#10;Description automatically generated">
            <a:extLst>
              <a:ext uri="{FF2B5EF4-FFF2-40B4-BE49-F238E27FC236}">
                <a16:creationId xmlns:a16="http://schemas.microsoft.com/office/drawing/2014/main" id="{E031B4A9-70FC-2727-5DC1-8C65790E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44" y="3512457"/>
            <a:ext cx="2672443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F6E3-5E84-6BE3-87B8-DE754B6C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Store Layout, Making a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9B642-0E78-8D1F-4CE5-01E4C6002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5B298-94F2-8BDD-D134-3394548DE9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F9FEB7-B666-694D-A221-E5F6C81D9C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694" y="3620920"/>
            <a:ext cx="4334933" cy="2539805"/>
          </a:xfrm>
        </p:spPr>
        <p:txBody>
          <a:bodyPr vert="horz" lIns="91440" tIns="0" rIns="9144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/>
              <a:buChar char="q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Store Layout:</a:t>
            </a:r>
            <a:endParaRPr lang="en-US" sz="1600" u="sng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00000"/>
              </a:lnSpc>
              <a:buFont typeface="Wingdings"/>
              <a:buChar char="Ø"/>
            </a:pPr>
            <a:r>
              <a:rPr lang="en-US" sz="1400" dirty="0">
                <a:latin typeface="Times New Roman"/>
                <a:ea typeface="+mn-lt"/>
                <a:cs typeface="+mn-lt"/>
              </a:rPr>
              <a:t>Sections: Entrance, Produce, Dairy, Bakery, Frozen, Snacks, Checkout.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00000"/>
              </a:lnSpc>
              <a:buFont typeface="Wingdings"/>
              <a:buChar char="Ø"/>
            </a:pPr>
            <a:r>
              <a:rPr lang="en-US" sz="1400" dirty="0">
                <a:latin typeface="Times New Roman"/>
                <a:ea typeface="+mn-lt"/>
                <a:cs typeface="+mn-lt"/>
              </a:rPr>
              <a:t>Connected paths between sections with specified traversal times.</a:t>
            </a:r>
          </a:p>
          <a:p>
            <a:pPr marL="285750" indent="-285750">
              <a:lnSpc>
                <a:spcPct val="100000"/>
              </a:lnSpc>
              <a:buFont typeface="Wingdings"/>
              <a:buChar char="q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Making a List: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00000"/>
              </a:lnSpc>
              <a:buFont typeface="Wingdings"/>
              <a:buChar char="Ø"/>
            </a:pPr>
            <a:r>
              <a:rPr lang="en-US" sz="1400" dirty="0">
                <a:latin typeface="Times New Roman"/>
                <a:ea typeface="+mn-lt"/>
                <a:cs typeface="+mn-lt"/>
              </a:rPr>
              <a:t>User inputs a list of items.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00000"/>
              </a:lnSpc>
              <a:buFont typeface="Wingdings"/>
              <a:buChar char="Ø"/>
            </a:pPr>
            <a:r>
              <a:rPr lang="en-US" sz="1400" dirty="0">
                <a:latin typeface="Times New Roman"/>
                <a:ea typeface="+mn-lt"/>
                <a:cs typeface="+mn-lt"/>
              </a:rPr>
              <a:t>Each item is mapped to a store section.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00000"/>
              </a:lnSpc>
              <a:buFont typeface="Wingdings"/>
              <a:buChar char="Ø"/>
            </a:pPr>
            <a:r>
              <a:rPr lang="en-US" sz="1400" dirty="0">
                <a:latin typeface="Times New Roman"/>
                <a:ea typeface="+mn-lt"/>
                <a:cs typeface="+mn-lt"/>
              </a:rPr>
              <a:t>Only valid sections corresponding to the items are considered for the route.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Times New Roman"/>
              <a:ea typeface="Open Sans"/>
              <a:cs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CF98-D2C1-EC05-BBD0-1A85BA2E6DED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iagram of a grocery store&#10;&#10;Description automatically generated">
            <a:extLst>
              <a:ext uri="{FF2B5EF4-FFF2-40B4-BE49-F238E27FC236}">
                <a16:creationId xmlns:a16="http://schemas.microsoft.com/office/drawing/2014/main" id="{981ACA3C-BE23-7DF8-BC83-B94E7202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591457"/>
            <a:ext cx="4949369" cy="57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4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57D42E-D4B3-2711-D439-FCAF51FF18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E724E-6E6A-A4D8-5E8E-5AF9408D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A4C48D-A60B-53F3-03F2-75502D19F5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Identify key areas such as produce, dairy, and dry goods. Plan to hit these sections in a logical order.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0C4742-79EB-6F2B-7BEB-2E8847EDD97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en-US" u="sng" dirty="0"/>
              <a:t>MAP OUT ESSENTIAL SECTIONS</a:t>
            </a:r>
            <a:endParaRPr lang="en-US" u="sng" dirty="0">
              <a:ea typeface="Open Sans"/>
              <a:cs typeface="Open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40BF3-05D7-7A8A-B4E4-DD641335FD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79424" y="3457965"/>
            <a:ext cx="4076245" cy="3250647"/>
          </a:xfrm>
        </p:spPr>
        <p:txBody>
          <a:bodyPr vert="horz" lIns="91440" tIns="0" rIns="9144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arenR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Input:</a:t>
            </a:r>
            <a:endParaRPr lang="en-US" sz="1600" u="sng" dirty="0">
              <a:latin typeface="Times New Roman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List of sections derived from user input.</a:t>
            </a:r>
            <a:endParaRPr lang="en-US" sz="1400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Store graph with traversal times.</a:t>
            </a:r>
            <a:endParaRPr lang="en-US" sz="1400" dirty="0">
              <a:latin typeface="Times New Roman"/>
              <a:ea typeface="Open Sans"/>
              <a:cs typeface="Open Sans"/>
            </a:endParaRPr>
          </a:p>
          <a:p>
            <a:pPr marL="285750" indent="-285750">
              <a:lnSpc>
                <a:spcPct val="100000"/>
              </a:lnSpc>
              <a:buAutoNum type="arabicParenR"/>
            </a:pPr>
            <a:r>
              <a:rPr lang="en-US" sz="1600" b="1" u="sng" dirty="0">
                <a:latin typeface="Times New Roman"/>
                <a:ea typeface="+mn-lt"/>
                <a:cs typeface="+mn-lt"/>
              </a:rPr>
              <a:t>Approach:</a:t>
            </a:r>
            <a:endParaRPr lang="en-US" sz="1600" u="sng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Generate all permutations of user sections.</a:t>
            </a:r>
            <a:endParaRPr lang="en-US" sz="1400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Add "Entrance" at the start and "Checkout" at the end of each permutation.</a:t>
            </a:r>
            <a:endParaRPr lang="en-US" sz="1400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Calculate total traversal time for each route.</a:t>
            </a:r>
            <a:endParaRPr lang="en-US" sz="1400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Font typeface="Courier New"/>
              <a:buChar char="o"/>
            </a:pPr>
            <a:r>
              <a:rPr lang="en-US" sz="1400" dirty="0">
                <a:latin typeface="Times New Roman"/>
                <a:ea typeface="+mn-lt"/>
                <a:cs typeface="+mn-lt"/>
              </a:rPr>
              <a:t>Choose the route with the minimum time.</a:t>
            </a:r>
          </a:p>
          <a:p>
            <a:pPr>
              <a:lnSpc>
                <a:spcPct val="100000"/>
              </a:lnSpc>
            </a:pPr>
            <a:endParaRPr lang="en-US" sz="1600" dirty="0">
              <a:latin typeface="Times New Roman"/>
              <a:ea typeface="Open Sans"/>
              <a:cs typeface="Open San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F33F58-DCC3-2A58-AB84-804321C2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the Route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17569A-EE61-B487-BF25-219916C942F4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73A98-E353-02FA-18B7-AD172A580140}"/>
              </a:ext>
            </a:extLst>
          </p:cNvPr>
          <p:cNvCxnSpPr/>
          <p:nvPr/>
        </p:nvCxnSpPr>
        <p:spPr>
          <a:xfrm flipV="1">
            <a:off x="69079" y="3282678"/>
            <a:ext cx="4733470" cy="1995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group of people in a grocery store&#10;&#10;Description automatically generated">
            <a:extLst>
              <a:ext uri="{FF2B5EF4-FFF2-40B4-BE49-F238E27FC236}">
                <a16:creationId xmlns:a16="http://schemas.microsoft.com/office/drawing/2014/main" id="{91480BFA-5F11-77F7-BF95-B51C0B49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04" r="86" b="9574"/>
          <a:stretch/>
        </p:blipFill>
        <p:spPr>
          <a:xfrm>
            <a:off x="4795065" y="1988457"/>
            <a:ext cx="5835662" cy="41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C9E27B-3647-C3F0-4027-9A94815E1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1F8D53-A922-C901-AFCE-D25B82E00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44DD0-C2E9-5592-92E6-F0553F5C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Management Tips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8DBBB9-46D9-F3CC-F4B2-C1DA13DC8C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618" y="2893506"/>
            <a:ext cx="6229708" cy="3336472"/>
          </a:xfrm>
        </p:spPr>
        <p:txBody>
          <a:bodyPr vert="horz" lIns="90000" tIns="0" rIns="90000" bIns="0" rtlCol="0" anchor="t">
            <a:noAutofit/>
          </a:bodyPr>
          <a:lstStyle/>
          <a:p>
            <a:pPr marL="285750" indent="-285750">
              <a:buAutoNum type="alphaLcParenR"/>
            </a:pPr>
            <a:r>
              <a:rPr lang="en-US" sz="2000" dirty="0">
                <a:latin typeface="Times New Roman"/>
                <a:ea typeface="+mn-lt"/>
                <a:cs typeface="+mn-lt"/>
              </a:rPr>
              <a:t>Prioritize items in a logical order to minimize movement.</a:t>
            </a:r>
            <a:endParaRPr lang="en-US" sz="2000" dirty="0">
              <a:latin typeface="Times New Roman"/>
              <a:ea typeface="Open Sans"/>
              <a:cs typeface="Open Sans"/>
            </a:endParaRPr>
          </a:p>
          <a:p>
            <a:pPr marL="285750" indent="-285750">
              <a:buAutoNum type="alphaLcParenR"/>
            </a:pPr>
            <a:r>
              <a:rPr lang="en-US" sz="2000" dirty="0">
                <a:latin typeface="Times New Roman"/>
                <a:ea typeface="+mn-lt"/>
                <a:cs typeface="+mn-lt"/>
              </a:rPr>
              <a:t>Pre-plan the shopping route using a clear map.</a:t>
            </a:r>
          </a:p>
          <a:p>
            <a:pPr marL="285750" indent="-285750">
              <a:buAutoNum type="alphaLcParenR"/>
            </a:pPr>
            <a:r>
              <a:rPr lang="en-US" sz="2000" dirty="0">
                <a:latin typeface="Times New Roman"/>
                <a:ea typeface="+mn-lt"/>
                <a:cs typeface="+mn-lt"/>
              </a:rPr>
              <a:t>Use efficient algorithms to calculate the shortest path.</a:t>
            </a:r>
            <a:endParaRPr lang="en-US" sz="2000" dirty="0">
              <a:latin typeface="Times New Roman"/>
              <a:ea typeface="Open Sans"/>
              <a:cs typeface="Open Sans"/>
            </a:endParaRPr>
          </a:p>
          <a:p>
            <a:pPr marL="285750" indent="-285750">
              <a:buAutoNum type="alphaLcParenR"/>
            </a:pPr>
            <a:r>
              <a:rPr lang="en-US" sz="2000" dirty="0">
                <a:latin typeface="Times New Roman"/>
                <a:ea typeface="+mn-lt"/>
                <a:cs typeface="+mn-lt"/>
              </a:rPr>
              <a:t>Avoid backtracking or visiting unnecessary sections.</a:t>
            </a:r>
          </a:p>
          <a:p>
            <a:endParaRPr lang="en-US" dirty="0">
              <a:ea typeface="Open Sans"/>
              <a:cs typeface="Open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D1CFDF-904A-8A21-3BF6-B13EE8F9E347}"/>
              </a:ext>
            </a:extLst>
          </p:cNvPr>
          <p:cNvSpPr/>
          <p:nvPr/>
        </p:nvSpPr>
        <p:spPr>
          <a:xfrm>
            <a:off x="10732099" y="6434462"/>
            <a:ext cx="643046" cy="351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iagram of a store&#10;&#10;Description automatically generated">
            <a:extLst>
              <a:ext uri="{FF2B5EF4-FFF2-40B4-BE49-F238E27FC236}">
                <a16:creationId xmlns:a16="http://schemas.microsoft.com/office/drawing/2014/main" id="{405EB267-F24D-0EA7-E634-8635B198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029" y="564243"/>
            <a:ext cx="4495799" cy="55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5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CE2FC-F0F2-349B-369C-B11899929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A286F-9795-4385-EF1B-700C0928D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89E286-E12D-18D0-72A6-EF96426CA5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9707" y="771861"/>
            <a:ext cx="5427633" cy="5519766"/>
          </a:xfrm>
        </p:spPr>
        <p:txBody>
          <a:bodyPr/>
          <a:lstStyle/>
          <a:p>
            <a:pPr marL="342900" indent="-342900">
              <a:buAutoNum type="alphaUcPeriod"/>
            </a:pPr>
            <a:r>
              <a:rPr lang="en-US" sz="1800" b="1" u="sng" dirty="0">
                <a:latin typeface="Times New Roman"/>
                <a:ea typeface="+mn-lt"/>
                <a:cs typeface="+mn-lt"/>
              </a:rPr>
              <a:t>Data Representation:</a:t>
            </a:r>
            <a:endParaRPr lang="en-US" sz="1800" u="sng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Modeled the store as a graph using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NetworkX</a:t>
            </a:r>
            <a:r>
              <a:rPr lang="en-US" sz="16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742950" lvl="1" indent="-285750"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Nodes: Store sections.</a:t>
            </a:r>
            <a:endParaRPr lang="en-US" sz="1600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lnSpc>
                <a:spcPct val="100000"/>
              </a:lnSpc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Edges: Paths with traversal times as weights.</a:t>
            </a:r>
            <a:endParaRPr lang="en-US" sz="1600" dirty="0">
              <a:latin typeface="Times New Roman"/>
              <a:ea typeface="Open Sans"/>
              <a:cs typeface="Open Sans"/>
            </a:endParaRPr>
          </a:p>
          <a:p>
            <a:pPr marL="342900" indent="-342900">
              <a:buAutoNum type="alphaUcPeriod"/>
            </a:pPr>
            <a:r>
              <a:rPr lang="en-US" sz="1800" b="1" u="sng" dirty="0">
                <a:latin typeface="Times New Roman"/>
                <a:ea typeface="+mn-lt"/>
                <a:cs typeface="+mn-lt"/>
              </a:rPr>
              <a:t>Algorithm:</a:t>
            </a:r>
            <a:endParaRPr lang="en-US" sz="1800" u="sng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Used permutations to evaluate all possible routes.</a:t>
            </a:r>
          </a:p>
          <a:p>
            <a:pPr marL="742950" lvl="1" indent="-285750">
              <a:lnSpc>
                <a:spcPct val="100000"/>
              </a:lnSpc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Calculated shortest path between nodes using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shortest_path_length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()</a:t>
            </a:r>
            <a:r>
              <a:rPr lang="en-US" sz="16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742950" lvl="1" indent="-285750">
              <a:lnSpc>
                <a:spcPct val="100000"/>
              </a:lnSpc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Chose the optimal path with the least time.</a:t>
            </a:r>
          </a:p>
          <a:p>
            <a:pPr marL="342900" indent="-342900">
              <a:buAutoNum type="alphaUcPeriod"/>
            </a:pPr>
            <a:r>
              <a:rPr lang="en-US" sz="1800" b="1" u="sng" dirty="0">
                <a:latin typeface="Times New Roman"/>
                <a:ea typeface="+mn-lt"/>
                <a:cs typeface="+mn-lt"/>
              </a:rPr>
              <a:t>Visualization:</a:t>
            </a:r>
            <a:endParaRPr lang="en-US" sz="1800" u="sng" dirty="0">
              <a:latin typeface="Times New Roman"/>
              <a:ea typeface="Open Sans"/>
              <a:cs typeface="Open Sans"/>
            </a:endParaRPr>
          </a:p>
          <a:p>
            <a:pPr marL="742950" lvl="1" indent="-285750">
              <a:buAutoNum type="alphaLcParenR"/>
            </a:pPr>
            <a:r>
              <a:rPr lang="en-US" sz="1600" dirty="0">
                <a:latin typeface="Times New Roman"/>
                <a:ea typeface="+mn-lt"/>
                <a:cs typeface="+mn-lt"/>
              </a:rPr>
              <a:t>Displayed the store layout and the optimal path using Matplotlib.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/>
              <a:ea typeface="Open Sans"/>
              <a:cs typeface="Open San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2741FB-0B4F-7347-6CED-4CC6B4CB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Approach Used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36B42E-9BBB-27DC-4EBF-204731197C15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diagram of a network&#10;&#10;Description automatically generated">
            <a:extLst>
              <a:ext uri="{FF2B5EF4-FFF2-40B4-BE49-F238E27FC236}">
                <a16:creationId xmlns:a16="http://schemas.microsoft.com/office/drawing/2014/main" id="{32D62B2F-82ED-6839-2475-CF2F6D8A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1" y="2151743"/>
            <a:ext cx="4622799" cy="44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F6E3-5E84-6BE3-87B8-DE754B6C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551" y="198348"/>
            <a:ext cx="4334933" cy="20845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Time Complexity Achieved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9B642-0E78-8D1F-4CE5-01E4C6002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Route Planning in Supermarkets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5B298-94F2-8BDD-D134-3394548DE9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F9FEB7-B666-694D-A221-E5F6C81D9C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7551" y="2289069"/>
            <a:ext cx="4979004" cy="4462947"/>
          </a:xfrm>
        </p:spPr>
        <p:txBody>
          <a:bodyPr vert="horz" lIns="91440" tIns="0" rIns="9144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b="1" u="sng" dirty="0">
                <a:latin typeface="Times New Roman"/>
                <a:ea typeface="+mn-lt"/>
                <a:cs typeface="Times New Roman"/>
              </a:rPr>
              <a:t>Computation:</a:t>
            </a:r>
            <a:endParaRPr lang="en-US" sz="1800" u="sng" dirty="0">
              <a:latin typeface="Times New Roman"/>
              <a:ea typeface="+mn-lt"/>
              <a:cs typeface="Times New Roman"/>
            </a:endParaRPr>
          </a:p>
          <a:p>
            <a:pPr marL="800100" lvl="1" indent="-342900">
              <a:lnSpc>
                <a:spcPct val="100000"/>
              </a:lnSpc>
              <a:buAutoNum type="alphaLcPeriod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Generating permutations of n user sections: O(n!)O(n!)O(n!).</a:t>
            </a:r>
            <a:endParaRPr lang="en-US" sz="1500" dirty="0">
              <a:latin typeface="Times New Roman"/>
              <a:ea typeface="Open Sans"/>
              <a:cs typeface="Times New Roman"/>
            </a:endParaRPr>
          </a:p>
          <a:p>
            <a:pPr marL="800100" lvl="1" indent="-342900">
              <a:lnSpc>
                <a:spcPct val="100000"/>
              </a:lnSpc>
              <a:buAutoNum type="alphaLcPeriod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Calculating shortest path for each permutation: O(V+E)O(V + E)O(V+E) per pair of nodes.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b="1" u="sng" dirty="0">
                <a:latin typeface="Times New Roman"/>
                <a:ea typeface="+mn-lt"/>
                <a:cs typeface="Times New Roman"/>
              </a:rPr>
              <a:t>Overall Complexity:</a:t>
            </a:r>
            <a:endParaRPr lang="en-US" sz="1800" u="sng" dirty="0">
              <a:latin typeface="Times New Roman"/>
              <a:ea typeface="Open Sans"/>
              <a:cs typeface="Times New Roman"/>
            </a:endParaRPr>
          </a:p>
          <a:p>
            <a:pPr marL="800100" lvl="1" indent="-342900">
              <a:lnSpc>
                <a:spcPct val="100000"/>
              </a:lnSpc>
              <a:buAutoNum type="alphaLcPeriod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Approximately O(n!⋅(V+E))O(n! \</a:t>
            </a:r>
            <a:r>
              <a:rPr lang="en-US" sz="1500" err="1">
                <a:latin typeface="Times New Roman"/>
                <a:ea typeface="+mn-lt"/>
                <a:cs typeface="Times New Roman"/>
              </a:rPr>
              <a:t>cdot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 (V + E))O(n!⋅(V+E)), where </a:t>
            </a:r>
            <a:r>
              <a:rPr lang="en-US" sz="1500" err="1">
                <a:latin typeface="Times New Roman"/>
                <a:ea typeface="+mn-lt"/>
                <a:cs typeface="Times New Roman"/>
              </a:rPr>
              <a:t>nnn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 is the number of user-selected sections, VVV is the number of nodes, and EEE is the number of edges.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b="1" u="sng" dirty="0">
                <a:latin typeface="Times New Roman"/>
                <a:ea typeface="+mn-lt"/>
                <a:cs typeface="Times New Roman"/>
              </a:rPr>
              <a:t>Optimization:</a:t>
            </a:r>
            <a:endParaRPr lang="en-US" sz="1800" u="sng" dirty="0">
              <a:latin typeface="Times New Roman"/>
              <a:ea typeface="+mn-lt"/>
              <a:cs typeface="Times New Roman"/>
            </a:endParaRPr>
          </a:p>
          <a:p>
            <a:pPr marL="800100" lvl="1" indent="-342900">
              <a:lnSpc>
                <a:spcPct val="100000"/>
              </a:lnSpc>
              <a:buAutoNum type="alphaLcPeriod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Works well for small values of </a:t>
            </a:r>
            <a:r>
              <a:rPr lang="en-US" sz="1500" err="1">
                <a:latin typeface="Times New Roman"/>
                <a:ea typeface="+mn-lt"/>
                <a:cs typeface="Times New Roman"/>
              </a:rPr>
              <a:t>nnn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.</a:t>
            </a:r>
          </a:p>
          <a:p>
            <a:pPr marL="800100" lvl="1" indent="-342900">
              <a:lnSpc>
                <a:spcPct val="100000"/>
              </a:lnSpc>
              <a:buAutoNum type="alphaLcPeriod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For larger inputs, heuristic approaches like Ant Colony Optimization (ACO) or Dijkstra’s algorithm could be explored.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sz="1600" b="1" u="sng" dirty="0">
              <a:latin typeface="Times New Roman"/>
              <a:ea typeface="Open Sans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CF98-D2C1-EC05-BBD0-1A85BA2E6DED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screen with graphs and diagrams&#10;&#10;Description automatically generated">
            <a:extLst>
              <a:ext uri="{FF2B5EF4-FFF2-40B4-BE49-F238E27FC236}">
                <a16:creationId xmlns:a16="http://schemas.microsoft.com/office/drawing/2014/main" id="{C133D4BF-A9D2-92E9-ACC0-4248832D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709386"/>
            <a:ext cx="5457371" cy="54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0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F53A8-57BE-8257-563E-5C510F437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34818-43D1-68DD-F337-060AF24B8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6D43B-F414-42AB-2F5D-8AC8C4F777C6}"/>
              </a:ext>
            </a:extLst>
          </p:cNvPr>
          <p:cNvSpPr txBox="1"/>
          <p:nvPr/>
        </p:nvSpPr>
        <p:spPr>
          <a:xfrm>
            <a:off x="531418" y="1715580"/>
            <a:ext cx="381025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b="1" dirty="0">
                <a:latin typeface="Franklin Gothic"/>
                <a:ea typeface="STXingkai"/>
                <a:cs typeface="Open Sans"/>
              </a:rPr>
              <a:t>Thank</a:t>
            </a:r>
          </a:p>
          <a:p>
            <a:pPr algn="ctr"/>
            <a:r>
              <a:rPr lang="en-US" sz="9600" b="1" dirty="0">
                <a:latin typeface="Franklin Gothic"/>
                <a:ea typeface="STXingkai"/>
                <a:cs typeface="Open Sans"/>
              </a:rPr>
              <a:t>You !!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96C58D-7269-0604-CF72-AC33DF433BA9}"/>
              </a:ext>
            </a:extLst>
          </p:cNvPr>
          <p:cNvSpPr/>
          <p:nvPr/>
        </p:nvSpPr>
        <p:spPr>
          <a:xfrm>
            <a:off x="8890599" y="6461676"/>
            <a:ext cx="2484546" cy="32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4C7E1-B448-D96D-6144-64D02701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71" y="945243"/>
            <a:ext cx="4949371" cy="49493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541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lame">
  <a:themeElements>
    <a:clrScheme name="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D00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04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Flame</vt:lpstr>
      <vt:lpstr>Route Planning in Supermarkets</vt:lpstr>
      <vt:lpstr>Problem Statement</vt:lpstr>
      <vt:lpstr>Understanding Store Layout, Making a List</vt:lpstr>
      <vt:lpstr>Planning the Route</vt:lpstr>
      <vt:lpstr>Time Management Tips</vt:lpstr>
      <vt:lpstr>Approach Used</vt:lpstr>
      <vt:lpstr>Time Complexity Achieved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246</cp:revision>
  <dcterms:created xsi:type="dcterms:W3CDTF">2024-12-22T21:27:29Z</dcterms:created>
  <dcterms:modified xsi:type="dcterms:W3CDTF">2024-12-22T22:34:47Z</dcterms:modified>
</cp:coreProperties>
</file>